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315" r:id="rId11"/>
    <p:sldId id="297" r:id="rId12"/>
    <p:sldId id="308" r:id="rId13"/>
    <p:sldId id="316" r:id="rId14"/>
    <p:sldId id="299" r:id="rId15"/>
    <p:sldId id="300" r:id="rId16"/>
    <p:sldId id="306" r:id="rId17"/>
    <p:sldId id="317" r:id="rId18"/>
    <p:sldId id="301" r:id="rId19"/>
    <p:sldId id="304" r:id="rId20"/>
    <p:sldId id="318" r:id="rId21"/>
    <p:sldId id="319" r:id="rId22"/>
    <p:sldId id="322" r:id="rId23"/>
    <p:sldId id="320" r:id="rId24"/>
    <p:sldId id="321" r:id="rId25"/>
    <p:sldId id="323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29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8.png"/><Relationship Id="rId7" Type="http://schemas.openxmlformats.org/officeDocument/2006/relationships/image" Target="../media/image48.png"/><Relationship Id="rId12" Type="http://schemas.openxmlformats.org/officeDocument/2006/relationships/image" Target="../media/image57.png"/><Relationship Id="rId17" Type="http://schemas.openxmlformats.org/officeDocument/2006/relationships/image" Target="../media/image6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2.png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11" Type="http://schemas.openxmlformats.org/officeDocument/2006/relationships/image" Target="../media/image61.png"/><Relationship Id="rId5" Type="http://schemas.openxmlformats.org/officeDocument/2006/relationships/image" Target="../media/image56.png"/><Relationship Id="rId15" Type="http://schemas.openxmlformats.org/officeDocument/2006/relationships/image" Target="../media/image60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Relationship Id="rId1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65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7" Type="http://schemas.openxmlformats.org/officeDocument/2006/relationships/image" Target="../media/image7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5.png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3.png"/><Relationship Id="rId3" Type="http://schemas.openxmlformats.org/officeDocument/2006/relationships/image" Target="../media/image25.png"/><Relationship Id="rId7" Type="http://schemas.openxmlformats.org/officeDocument/2006/relationships/image" Target="../media/image76.png"/><Relationship Id="rId12" Type="http://schemas.openxmlformats.org/officeDocument/2006/relationships/image" Target="../media/image8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80.png"/><Relationship Id="rId11" Type="http://schemas.openxmlformats.org/officeDocument/2006/relationships/image" Target="../media/image81.png"/><Relationship Id="rId10" Type="http://schemas.openxmlformats.org/officeDocument/2006/relationships/image" Target="../media/image79.png"/><Relationship Id="rId9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2.png"/><Relationship Id="rId18" Type="http://schemas.openxmlformats.org/officeDocument/2006/relationships/image" Target="../media/image10.png"/><Relationship Id="rId7" Type="http://schemas.openxmlformats.org/officeDocument/2006/relationships/image" Target="../media/image19.png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5.png"/><Relationship Id="rId1" Type="http://schemas.openxmlformats.org/officeDocument/2006/relationships/tags" Target="../tags/tag1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17.png"/><Relationship Id="rId15" Type="http://schemas.openxmlformats.org/officeDocument/2006/relationships/image" Target="../media/image14.png"/><Relationship Id="rId10" Type="http://schemas.openxmlformats.org/officeDocument/2006/relationships/image" Target="../media/image22.png"/><Relationship Id="rId19" Type="http://schemas.openxmlformats.org/officeDocument/2006/relationships/image" Target="../media/image11.png"/><Relationship Id="rId9" Type="http://schemas.openxmlformats.org/officeDocument/2006/relationships/image" Target="../media/image21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3.png"/><Relationship Id="rId5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7.png"/><Relationship Id="rId7" Type="http://schemas.openxmlformats.org/officeDocument/2006/relationships/image" Target="../media/image24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png"/><Relationship Id="rId1" Type="http://schemas.openxmlformats.org/officeDocument/2006/relationships/tags" Target="../tags/tag3.xml"/><Relationship Id="rId6" Type="http://schemas.openxmlformats.org/officeDocument/2006/relationships/image" Target="../media/image30.png"/><Relationship Id="rId11" Type="http://schemas.openxmlformats.org/officeDocument/2006/relationships/image" Target="../media/image27.png"/><Relationship Id="rId15" Type="http://schemas.openxmlformats.org/officeDocument/2006/relationships/image" Target="../media/image31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9.png"/><Relationship Id="rId7" Type="http://schemas.openxmlformats.org/officeDocument/2006/relationships/image" Target="../media/image42.png"/><Relationship Id="rId12" Type="http://schemas.openxmlformats.org/officeDocument/2006/relationships/image" Target="../media/image38.png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4.png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11" Type="http://schemas.openxmlformats.org/officeDocument/2006/relationships/image" Target="../media/image46.png"/><Relationship Id="rId5" Type="http://schemas.openxmlformats.org/officeDocument/2006/relationships/image" Target="../media/image41.png"/><Relationship Id="rId15" Type="http://schemas.openxmlformats.org/officeDocument/2006/relationships/image" Target="../media/image43.png"/><Relationship Id="rId10" Type="http://schemas.openxmlformats.org/officeDocument/2006/relationships/image" Target="../media/image45.png"/><Relationship Id="rId9" Type="http://schemas.openxmlformats.org/officeDocument/2006/relationships/image" Target="../media/image35.png"/><Relationship Id="rId1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0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57472E9-364F-480E-9454-1443B63F2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51176"/>
              </p:ext>
            </p:extLst>
          </p:nvPr>
        </p:nvGraphicFramePr>
        <p:xfrm>
          <a:off x="2303693" y="924692"/>
          <a:ext cx="4132622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8C11778-A7E7-4949-B94D-4637E6082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46950"/>
              </p:ext>
            </p:extLst>
          </p:nvPr>
        </p:nvGraphicFramePr>
        <p:xfrm>
          <a:off x="2303695" y="924692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D143DBC-76D5-4624-B2BD-7F8882E99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92374"/>
              </p:ext>
            </p:extLst>
          </p:nvPr>
        </p:nvGraphicFramePr>
        <p:xfrm>
          <a:off x="2303695" y="924692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599F72B-4A18-4346-A5CD-D6C7E75FB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519199"/>
              </p:ext>
            </p:extLst>
          </p:nvPr>
        </p:nvGraphicFramePr>
        <p:xfrm>
          <a:off x="2303695" y="924682"/>
          <a:ext cx="4132620" cy="403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787453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58480410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7437514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06114016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55296575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5831099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64120134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98186936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77243739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522105462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5659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0269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7003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00998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8351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703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48667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86430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0282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99217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4866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513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0992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2189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036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878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5704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4562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5186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02025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909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3195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8886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6725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344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64414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33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4882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11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1750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17207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3665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2600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6671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383591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508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777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2198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976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2393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2B94259-FBAA-4DF5-8B4C-2F3E54AD0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18940"/>
              </p:ext>
            </p:extLst>
          </p:nvPr>
        </p:nvGraphicFramePr>
        <p:xfrm>
          <a:off x="2303695" y="924691"/>
          <a:ext cx="4132620" cy="4032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646367357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14000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7966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778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4171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303692" y="924691"/>
            <a:ext cx="209451" cy="880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806633" y="5147238"/>
                <a:ext cx="135796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33" y="5147238"/>
                <a:ext cx="1357961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742566" y="5319811"/>
            <a:ext cx="1357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0.001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37005" y="5319811"/>
                <a:ext cx="1357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005" y="5319811"/>
                <a:ext cx="135796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57472E9-364F-480E-9454-1443B63F2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88153"/>
              </p:ext>
            </p:extLst>
          </p:nvPr>
        </p:nvGraphicFramePr>
        <p:xfrm>
          <a:off x="2358840" y="1441799"/>
          <a:ext cx="4132622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8C11778-A7E7-4949-B94D-4637E6082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88889"/>
              </p:ext>
            </p:extLst>
          </p:nvPr>
        </p:nvGraphicFramePr>
        <p:xfrm>
          <a:off x="2358842" y="1441799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D143DBC-76D5-4624-B2BD-7F8882E99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04597"/>
              </p:ext>
            </p:extLst>
          </p:nvPr>
        </p:nvGraphicFramePr>
        <p:xfrm>
          <a:off x="2358842" y="1441799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599F72B-4A18-4346-A5CD-D6C7E75FB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8952"/>
              </p:ext>
            </p:extLst>
          </p:nvPr>
        </p:nvGraphicFramePr>
        <p:xfrm>
          <a:off x="2358842" y="1441789"/>
          <a:ext cx="4132620" cy="403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787453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58480410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7437514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06114016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55296575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5831099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64120134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98186936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77243739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522105462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5659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0269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7003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00998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8351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703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48667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86430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0282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99217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4866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513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0992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2189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036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878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5704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4562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5186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02025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909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3195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8886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6725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344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64414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33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4882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11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1750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17207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3665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2600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6671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383591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508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777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2198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976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2393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2B94259-FBAA-4DF5-8B4C-2F3E54AD0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22257"/>
              </p:ext>
            </p:extLst>
          </p:nvPr>
        </p:nvGraphicFramePr>
        <p:xfrm>
          <a:off x="2358842" y="1441798"/>
          <a:ext cx="4132620" cy="4032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646367357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14000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7966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778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4171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sp>
        <p:nvSpPr>
          <p:cNvPr id="22" name="L-Shape 21"/>
          <p:cNvSpPr/>
          <p:nvPr/>
        </p:nvSpPr>
        <p:spPr>
          <a:xfrm flipV="1">
            <a:off x="2358842" y="1452824"/>
            <a:ext cx="1237919" cy="4023370"/>
          </a:xfrm>
          <a:prstGeom prst="corner">
            <a:avLst>
              <a:gd name="adj1" fmla="val 310682"/>
              <a:gd name="adj2" fmla="val 66332"/>
            </a:avLst>
          </a:prstGeom>
          <a:solidFill>
            <a:schemeClr val="accent6">
              <a:lumMod val="60000"/>
              <a:lumOff val="40000"/>
              <a:alpha val="32000"/>
            </a:schemeClr>
          </a:solidFill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131" y="5324140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11975" y="54668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4074" y="352593"/>
            <a:ext cx="793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fraction of the square has been shaded?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9853" y="875813"/>
            <a:ext cx="793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Write the fraction as a decimal.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64074" y="2600367"/>
                <a:ext cx="135796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296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074" y="2600367"/>
                <a:ext cx="1357961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870088" y="2705396"/>
            <a:ext cx="1357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0.296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35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34105" y="192382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105" y="1923821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70632" y="374582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632" y="3745821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Up Arrow 8"/>
          <p:cNvSpPr/>
          <p:nvPr/>
        </p:nvSpPr>
        <p:spPr>
          <a:xfrm rot="5400000">
            <a:off x="2308451" y="2383757"/>
            <a:ext cx="384606" cy="1098589"/>
          </a:xfrm>
          <a:prstGeom prst="rightBracket">
            <a:avLst>
              <a:gd name="adj" fmla="val 142820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52877" y="3069340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877" y="3069340"/>
                <a:ext cx="1235509" cy="523220"/>
              </a:xfrm>
              <a:prstGeom prst="rect">
                <a:avLst/>
              </a:prstGeom>
              <a:blipFill>
                <a:blip r:embed="rId9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 rot="16200000">
            <a:off x="2352200" y="1244945"/>
            <a:ext cx="297109" cy="1098588"/>
          </a:xfrm>
          <a:prstGeom prst="rightBracket">
            <a:avLst>
              <a:gd name="adj" fmla="val 184880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67786" y="1194029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86" y="1194029"/>
                <a:ext cx="951107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85803" y="20761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0.212</a:t>
            </a:r>
          </a:p>
        </p:txBody>
      </p:sp>
      <p:sp>
        <p:nvSpPr>
          <p:cNvPr id="16" name="Curved Up Arrow 15"/>
          <p:cNvSpPr/>
          <p:nvPr/>
        </p:nvSpPr>
        <p:spPr>
          <a:xfrm rot="5400000">
            <a:off x="5901863" y="2377442"/>
            <a:ext cx="384606" cy="1106425"/>
          </a:xfrm>
          <a:prstGeom prst="rightBracket">
            <a:avLst>
              <a:gd name="adj" fmla="val 143839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66464" y="3041036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64" y="3041036"/>
                <a:ext cx="1235509" cy="523220"/>
              </a:xfrm>
              <a:prstGeom prst="rect">
                <a:avLst/>
              </a:prstGeom>
              <a:blipFill>
                <a:blip r:embed="rId1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 rot="16200000">
            <a:off x="5945613" y="1231735"/>
            <a:ext cx="297109" cy="1106424"/>
          </a:xfrm>
          <a:prstGeom prst="rightBracket">
            <a:avLst>
              <a:gd name="adj" fmla="val 186198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6464" y="1185763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64" y="1185763"/>
                <a:ext cx="951107" cy="523220"/>
              </a:xfrm>
              <a:prstGeom prst="rect">
                <a:avLst/>
              </a:prstGeom>
              <a:blipFill>
                <a:blip r:embed="rId1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21362" y="191523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362" y="1915231"/>
                <a:ext cx="1106424" cy="7643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276802" y="2071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0.059</a:t>
            </a:r>
          </a:p>
        </p:txBody>
      </p:sp>
      <p:sp>
        <p:nvSpPr>
          <p:cNvPr id="22" name="Curved Up Arrow 21"/>
          <p:cNvSpPr/>
          <p:nvPr/>
        </p:nvSpPr>
        <p:spPr>
          <a:xfrm rot="5400000">
            <a:off x="3832706" y="3967748"/>
            <a:ext cx="384604" cy="1598736"/>
          </a:xfrm>
          <a:prstGeom prst="rightBracket">
            <a:avLst>
              <a:gd name="adj" fmla="val 207842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65237" y="4896422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GB" sz="2800" dirty="0"/>
                  <a:t>2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237" y="4896422"/>
                <a:ext cx="1235509" cy="523220"/>
              </a:xfrm>
              <a:prstGeom prst="rect">
                <a:avLst/>
              </a:prstGeom>
              <a:blipFill>
                <a:blip r:embed="rId1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6200000">
            <a:off x="3866386" y="2871374"/>
            <a:ext cx="297108" cy="1578600"/>
          </a:xfrm>
          <a:prstGeom prst="rightBracket">
            <a:avLst>
              <a:gd name="adj" fmla="val 265661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63462" y="3078098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462" y="3078098"/>
                <a:ext cx="951107" cy="523220"/>
              </a:xfrm>
              <a:prstGeom prst="rect">
                <a:avLst/>
              </a:prstGeom>
              <a:blipFill>
                <a:blip r:embed="rId1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82992" y="374582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162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992" y="3745821"/>
                <a:ext cx="1106424" cy="76431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425355" y="391937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0.162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0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6760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137459"/>
              </p:ext>
            </p:extLst>
          </p:nvPr>
        </p:nvGraphicFramePr>
        <p:xfrm>
          <a:off x="1075592" y="1590725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5277" y="518430"/>
                <a:ext cx="2936630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277" y="518430"/>
                <a:ext cx="2936630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86510"/>
              </p:ext>
            </p:extLst>
          </p:nvPr>
        </p:nvGraphicFramePr>
        <p:xfrm>
          <a:off x="1075592" y="3334533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55277" y="3913300"/>
                <a:ext cx="2936630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277" y="3913300"/>
                <a:ext cx="2936630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65789"/>
              </p:ext>
            </p:extLst>
          </p:nvPr>
        </p:nvGraphicFramePr>
        <p:xfrm>
          <a:off x="1075592" y="2262718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30268" y="4191909"/>
                <a:ext cx="293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0.05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268" y="4191909"/>
                <a:ext cx="2936630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5447" y="4621488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47" y="4621488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Up Arrow 10"/>
          <p:cNvSpPr/>
          <p:nvPr/>
        </p:nvSpPr>
        <p:spPr>
          <a:xfrm rot="5400000" flipH="1">
            <a:off x="1741536" y="5094305"/>
            <a:ext cx="349957" cy="1043834"/>
          </a:xfrm>
          <a:prstGeom prst="leftBracket">
            <a:avLst>
              <a:gd name="adj" fmla="val 149137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79980" y="5693303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80" y="5693303"/>
                <a:ext cx="1235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rved Down Arrow 12"/>
          <p:cNvSpPr/>
          <p:nvPr/>
        </p:nvSpPr>
        <p:spPr>
          <a:xfrm rot="5400000">
            <a:off x="1756190" y="3990278"/>
            <a:ext cx="320650" cy="1043834"/>
          </a:xfrm>
          <a:prstGeom prst="leftBracket">
            <a:avLst>
              <a:gd name="adj" fmla="val 162768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79980" y="3926921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80" y="3926921"/>
                <a:ext cx="951107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75063" y="4621488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063" y="4621488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80112" y="483226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6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1.66667E-6 -0.15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8370"/>
              </p:ext>
            </p:extLst>
          </p:nvPr>
        </p:nvGraphicFramePr>
        <p:xfrm>
          <a:off x="1426320" y="1220223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14177"/>
              </p:ext>
            </p:extLst>
          </p:nvPr>
        </p:nvGraphicFramePr>
        <p:xfrm>
          <a:off x="1426320" y="1892216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45080" y="347168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080" y="3471686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rved Up Arrow 5"/>
          <p:cNvSpPr/>
          <p:nvPr/>
        </p:nvSpPr>
        <p:spPr>
          <a:xfrm rot="5400000">
            <a:off x="3971168" y="3948483"/>
            <a:ext cx="349958" cy="1043835"/>
          </a:xfrm>
          <a:prstGeom prst="rightBracket">
            <a:avLst>
              <a:gd name="adj" fmla="val 14913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56571" y="4543501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1" y="4543501"/>
                <a:ext cx="1235509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rved Down Arrow 7"/>
          <p:cNvSpPr/>
          <p:nvPr/>
        </p:nvSpPr>
        <p:spPr>
          <a:xfrm rot="16200000">
            <a:off x="3993456" y="2848107"/>
            <a:ext cx="305383" cy="1043834"/>
          </a:xfrm>
          <a:prstGeom prst="rightBracket">
            <a:avLst>
              <a:gd name="adj" fmla="val 170906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56571" y="2780497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1" y="2780497"/>
                <a:ext cx="95110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04696" y="347168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696" y="3471686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010016" y="2596929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0.35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5275" y="387583"/>
                <a:ext cx="5403693" cy="777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Find the equivalent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275" y="387583"/>
                <a:ext cx="5403693" cy="777970"/>
              </a:xfrm>
              <a:prstGeom prst="rect">
                <a:avLst/>
              </a:prstGeom>
              <a:blipFill>
                <a:blip r:embed="rId10"/>
                <a:stretch>
                  <a:fillRect l="-2370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27227"/>
              </p:ext>
            </p:extLst>
          </p:nvPr>
        </p:nvGraphicFramePr>
        <p:xfrm>
          <a:off x="1426320" y="1892216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11120" y="360492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20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  <p:bldP spid="13" grpId="0"/>
      <p:bldP spid="13" grpId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28421" y="444418"/>
                <a:ext cx="5403693" cy="777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Find the equivalent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421" y="444418"/>
                <a:ext cx="5403693" cy="777970"/>
              </a:xfrm>
              <a:prstGeom prst="rect">
                <a:avLst/>
              </a:prstGeom>
              <a:blipFill>
                <a:blip r:embed="rId6"/>
                <a:stretch>
                  <a:fillRect l="-2370"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46004" y="1323775"/>
            <a:ext cx="540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 there more than one way?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01241" y="3006894"/>
                <a:ext cx="950061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241" y="3006894"/>
                <a:ext cx="950061" cy="7671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rved Up Arrow 7"/>
          <p:cNvSpPr/>
          <p:nvPr/>
        </p:nvSpPr>
        <p:spPr>
          <a:xfrm rot="5400000" flipH="1">
            <a:off x="4769371" y="3411300"/>
            <a:ext cx="380975" cy="1106423"/>
          </a:xfrm>
          <a:prstGeom prst="leftBracket">
            <a:avLst>
              <a:gd name="adj" fmla="val 145209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07444" y="4108750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444" y="4108750"/>
                <a:ext cx="1235509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Down Arrow 9"/>
          <p:cNvSpPr/>
          <p:nvPr/>
        </p:nvSpPr>
        <p:spPr>
          <a:xfrm rot="5400000">
            <a:off x="4776074" y="2329486"/>
            <a:ext cx="367571" cy="1106423"/>
          </a:xfrm>
          <a:prstGeom prst="leftBracket">
            <a:avLst>
              <a:gd name="adj" fmla="val 150505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07444" y="2258309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444" y="2258309"/>
                <a:ext cx="951107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79336" y="3053637"/>
                <a:ext cx="1243785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336" y="3053637"/>
                <a:ext cx="1243785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166973" y="3264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0.09</a:t>
            </a:r>
          </a:p>
        </p:txBody>
      </p:sp>
      <p:sp>
        <p:nvSpPr>
          <p:cNvPr id="16" name="Curved Up Arrow 15"/>
          <p:cNvSpPr/>
          <p:nvPr/>
        </p:nvSpPr>
        <p:spPr>
          <a:xfrm rot="5400000" flipH="1">
            <a:off x="3536953" y="2263845"/>
            <a:ext cx="367572" cy="1237704"/>
          </a:xfrm>
          <a:prstGeom prst="rightBracket">
            <a:avLst>
              <a:gd name="adj" fmla="val 16836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88693" y="4085762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693" y="4085762"/>
                <a:ext cx="1235509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 rot="5400000">
            <a:off x="3525566" y="3350347"/>
            <a:ext cx="380973" cy="1228332"/>
          </a:xfrm>
          <a:prstGeom prst="rightBracket">
            <a:avLst>
              <a:gd name="adj" fmla="val 161210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79112" y="2258309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112" y="2258309"/>
                <a:ext cx="951107" cy="523220"/>
              </a:xfrm>
              <a:prstGeom prst="rect">
                <a:avLst/>
              </a:prstGeom>
              <a:blipFill>
                <a:blip r:embed="rId1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51690" y="3006894"/>
                <a:ext cx="950061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690" y="3006894"/>
                <a:ext cx="950061" cy="7671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744541" y="3264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99913" y="3264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7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9" grpId="0"/>
      <p:bldP spid="10" grpId="0" animBg="1"/>
      <p:bldP spid="11" grpId="0"/>
      <p:bldP spid="12" grpId="0"/>
      <p:bldP spid="14" grpId="0"/>
      <p:bldP spid="16" grpId="0" animBg="1"/>
      <p:bldP spid="17" grpId="0"/>
      <p:bldP spid="18" grpId="0" animBg="1"/>
      <p:bldP spid="19" grpId="0"/>
      <p:bldP spid="20" grpId="0"/>
      <p:bldP spid="22" grpId="0"/>
      <p:bldP spid="23" grpId="0"/>
      <p:bldP spid="23" grpId="1"/>
      <p:bldP spid="2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25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472098"/>
            <a:ext cx="7497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1)   What number is represented in the place value                                                         	chart? Write it in words and numerals.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each decimal as a fraction.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3)    What is the value of the digit 6?  41.98</a:t>
            </a: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endParaRPr lang="en-GB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24771"/>
              </p:ext>
            </p:extLst>
          </p:nvPr>
        </p:nvGraphicFramePr>
        <p:xfrm>
          <a:off x="845136" y="463507"/>
          <a:ext cx="7170265" cy="1749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05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564294123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620699" y="1372712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005223"/>
            <a:ext cx="516817" cy="504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1" y="1005223"/>
            <a:ext cx="505770" cy="493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005223"/>
            <a:ext cx="516817" cy="50408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D8F874E-15F3-4877-BD99-BDB18DD79F87}"/>
              </a:ext>
            </a:extLst>
          </p:cNvPr>
          <p:cNvSpPr/>
          <p:nvPr/>
        </p:nvSpPr>
        <p:spPr>
          <a:xfrm>
            <a:off x="3641659" y="671707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609" y="1005223"/>
            <a:ext cx="505770" cy="4933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005223"/>
            <a:ext cx="548777" cy="5352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498535"/>
            <a:ext cx="516817" cy="5040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498535"/>
            <a:ext cx="516817" cy="5040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13" y="1005223"/>
            <a:ext cx="548777" cy="5352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498535"/>
            <a:ext cx="548777" cy="5352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blipFill>
                <a:blip r:embed="rId7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blipFill>
                <a:blip r:embed="rId8"/>
                <a:stretch>
                  <a:fillRect l="-714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0.42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blipFill>
                <a:blip r:embed="rId9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0.88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blipFill>
                <a:blip r:embed="rId10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54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0A0818A-1CAF-4B7D-9E68-F2303259BFA1}"/>
              </a:ext>
            </a:extLst>
          </p:cNvPr>
          <p:cNvSpPr txBox="1"/>
          <p:nvPr/>
        </p:nvSpPr>
        <p:spPr>
          <a:xfrm>
            <a:off x="695550" y="472098"/>
            <a:ext cx="7497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1)   What number is represented in the place value                                                         	chart? Write it in words and numerals.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each decimal as a fraction.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3)    What is the value of the digit 6?  41.98</a:t>
            </a: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endParaRPr lang="en-GB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4830" y="3028123"/>
            <a:ext cx="1815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0.243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22699" y="3028123"/>
            <a:ext cx="6481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Two hundred and forty three thousandths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22699" y="3784009"/>
                <a:ext cx="622385" cy="669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699" y="3784009"/>
                <a:ext cx="622385" cy="6699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41299" y="3781188"/>
                <a:ext cx="6223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99" y="3781188"/>
                <a:ext cx="622385" cy="6727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89663" y="4528055"/>
                <a:ext cx="6223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663" y="4528055"/>
                <a:ext cx="622385" cy="6727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99890" y="4528055"/>
                <a:ext cx="126809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890" y="4528055"/>
                <a:ext cx="1268095" cy="6727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27986" y="4528055"/>
                <a:ext cx="6223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88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986" y="4528055"/>
                <a:ext cx="622385" cy="6727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93928" y="4528055"/>
                <a:ext cx="1268095" cy="67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928" y="4528055"/>
                <a:ext cx="1268095" cy="6708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269915" y="4528055"/>
                <a:ext cx="126809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5" y="4528055"/>
                <a:ext cx="1268095" cy="6726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290713" y="5584148"/>
            <a:ext cx="247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 thousandths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B06189F-F2FB-4DD3-B9C3-36282066A138}"/>
                  </a:ext>
                </a:extLst>
              </p:cNvPr>
              <p:cNvSpPr txBox="1"/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B06189F-F2FB-4DD3-B9C3-36282066A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blipFill>
                <a:blip r:embed="rId13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E7B934-3CC0-4017-AF8A-41696E074DB7}"/>
                  </a:ext>
                </a:extLst>
              </p:cNvPr>
              <p:cNvSpPr txBox="1"/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E7B934-3CC0-4017-AF8A-41696E074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blipFill>
                <a:blip r:embed="rId14"/>
                <a:stretch>
                  <a:fillRect l="-714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B1BC01-8EB5-48E3-8E95-898FACA96CE3}"/>
                  </a:ext>
                </a:extLst>
              </p:cNvPr>
              <p:cNvSpPr txBox="1"/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0.42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B1BC01-8EB5-48E3-8E95-898FACA96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blipFill>
                <a:blip r:embed="rId15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396B4F-3CA2-4F70-AD0A-645B3329C468}"/>
                  </a:ext>
                </a:extLst>
              </p:cNvPr>
              <p:cNvSpPr txBox="1"/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0.88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396B4F-3CA2-4F70-AD0A-645B3329C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blipFill>
                <a:blip r:embed="rId16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D191E90-D081-4220-BD4D-B21B767BA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65437"/>
              </p:ext>
            </p:extLst>
          </p:nvPr>
        </p:nvGraphicFramePr>
        <p:xfrm>
          <a:off x="845136" y="463507"/>
          <a:ext cx="7170265" cy="1749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05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564294123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42" name="Oval 41">
            <a:extLst>
              <a:ext uri="{FF2B5EF4-FFF2-40B4-BE49-F238E27FC236}">
                <a16:creationId xmlns:a16="http://schemas.microsoft.com/office/drawing/2014/main" id="{C38701A8-A550-4BDE-8286-837171483D41}"/>
              </a:ext>
            </a:extLst>
          </p:cNvPr>
          <p:cNvSpPr/>
          <p:nvPr/>
        </p:nvSpPr>
        <p:spPr>
          <a:xfrm>
            <a:off x="3620699" y="1372712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F47FBB9D-F3E3-402D-BC4C-11B557DB54E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005223"/>
            <a:ext cx="516817" cy="50408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A0D5639-AA30-4114-AF39-0C7E28FB6B0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1" y="1005223"/>
            <a:ext cx="505770" cy="49331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9B5E6EA-1FFA-4493-BFFD-9DE3AC02516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005223"/>
            <a:ext cx="516817" cy="504088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288391A3-C673-4323-BAC0-172BD1F2AA22}"/>
              </a:ext>
            </a:extLst>
          </p:cNvPr>
          <p:cNvSpPr/>
          <p:nvPr/>
        </p:nvSpPr>
        <p:spPr>
          <a:xfrm>
            <a:off x="3641659" y="671707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C9AC90CE-F778-4E31-8E61-0644B0A2827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609" y="1005223"/>
            <a:ext cx="505770" cy="49331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8793C9C-4DBA-444D-8807-DE4921E118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005223"/>
            <a:ext cx="548777" cy="53526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EE49327-1333-4CDB-BE03-DF2C771809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498535"/>
            <a:ext cx="516817" cy="50408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4B8C3F7-3DEB-428D-A9AC-E772EB24BF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498535"/>
            <a:ext cx="516817" cy="50408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CE2FEF0-2CFB-4BBF-A62F-931F22BBEE7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13" y="1005223"/>
            <a:ext cx="548777" cy="53526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AF7BF6D-7B20-448D-9DBA-1052F23AC3B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498535"/>
            <a:ext cx="548777" cy="5352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91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402226" y="4159934"/>
            <a:ext cx="82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0.01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883839" y="1880763"/>
            <a:ext cx="984738" cy="9583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67758" y="1373649"/>
            <a:ext cx="2936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 hundredth</a:t>
            </a:r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786489" y="3287351"/>
            <a:ext cx="922638" cy="9277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43752" y="2519705"/>
                <a:ext cx="293663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752" y="2519705"/>
                <a:ext cx="2936630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H="1">
            <a:off x="3331958" y="3265946"/>
            <a:ext cx="852854" cy="9719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51230" y="1320941"/>
            <a:ext cx="3692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 out of 100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3239676" y="1980146"/>
            <a:ext cx="888024" cy="8732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92777" y="4248304"/>
            <a:ext cx="310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zero point zero one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5914" y="2022168"/>
            <a:ext cx="2057470" cy="1762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47135" y="2420140"/>
                <a:ext cx="134283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135" y="2420140"/>
                <a:ext cx="1342839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534" y="1555630"/>
            <a:ext cx="975583" cy="68290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013081" y="1329390"/>
            <a:ext cx="3879998" cy="925417"/>
          </a:xfrm>
          <a:prstGeom prst="wedgeRoundRectCallout">
            <a:avLst>
              <a:gd name="adj1" fmla="val 68106"/>
              <a:gd name="adj2" fmla="val 10714"/>
              <a:gd name="adj3" fmla="val 16667"/>
            </a:avLst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013081" y="1530488"/>
            <a:ext cx="387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this 0.13 as a decimal?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376992"/>
            <a:ext cx="747045" cy="7470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34878" y="51968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81458" y="378434"/>
                <a:ext cx="2936630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58" y="378434"/>
                <a:ext cx="2936630" cy="888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61158" y="2602850"/>
                <a:ext cx="1342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0.13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158" y="2602850"/>
                <a:ext cx="1342839" cy="523220"/>
              </a:xfrm>
              <a:prstGeom prst="rect">
                <a:avLst/>
              </a:prstGeom>
              <a:blipFill>
                <a:blip r:embed="rId10"/>
                <a:stretch>
                  <a:fillRect l="-954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88457" y="3996554"/>
                <a:ext cx="948077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457" y="3996554"/>
                <a:ext cx="948077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84728" y="4015622"/>
                <a:ext cx="134283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728" y="4015622"/>
                <a:ext cx="1342839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32675"/>
              </p:ext>
            </p:extLst>
          </p:nvPr>
        </p:nvGraphicFramePr>
        <p:xfrm>
          <a:off x="5023802" y="2665140"/>
          <a:ext cx="3136970" cy="275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97">
                  <a:extLst>
                    <a:ext uri="{9D8B030D-6E8A-4147-A177-3AD203B41FA5}">
                      <a16:colId xmlns:a16="http://schemas.microsoft.com/office/drawing/2014/main" val="388911033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27741719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577306847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424031022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44440081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312025231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870960288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6096596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1170840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31884909"/>
                    </a:ext>
                  </a:extLst>
                </a:gridCol>
              </a:tblGrid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1791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95267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67386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46480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71465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76602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801086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12856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56886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47455"/>
                  </a:ext>
                </a:extLst>
              </a:tr>
            </a:tbl>
          </a:graphicData>
        </a:graphic>
      </p:graphicFrame>
      <p:sp>
        <p:nvSpPr>
          <p:cNvPr id="24" name="Curved Up Arrow 23"/>
          <p:cNvSpPr/>
          <p:nvPr/>
        </p:nvSpPr>
        <p:spPr>
          <a:xfrm rot="16200000" flipH="1">
            <a:off x="2625710" y="4517172"/>
            <a:ext cx="392453" cy="913828"/>
          </a:xfrm>
          <a:prstGeom prst="rightBracket">
            <a:avLst>
              <a:gd name="adj" fmla="val 12776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77814" y="5088109"/>
                <a:ext cx="795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14" y="5088109"/>
                <a:ext cx="795677" cy="523220"/>
              </a:xfrm>
              <a:prstGeom prst="rect">
                <a:avLst/>
              </a:prstGeom>
              <a:blipFill>
                <a:blip r:embed="rId13"/>
                <a:stretch>
                  <a:fillRect t="-11765" r="-3053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Down Arrow 25"/>
          <p:cNvSpPr/>
          <p:nvPr/>
        </p:nvSpPr>
        <p:spPr>
          <a:xfrm rot="16200000">
            <a:off x="2634355" y="3413865"/>
            <a:ext cx="375162" cy="913825"/>
          </a:xfrm>
          <a:prstGeom prst="rightBracket">
            <a:avLst>
              <a:gd name="adj" fmla="val 1217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581458" y="3990910"/>
                <a:ext cx="1342839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58" y="3990910"/>
                <a:ext cx="1342839" cy="7813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77813" y="3217564"/>
                <a:ext cx="795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13" y="3217564"/>
                <a:ext cx="795677" cy="523220"/>
              </a:xfrm>
              <a:prstGeom prst="rect">
                <a:avLst/>
              </a:prstGeom>
              <a:blipFill>
                <a:blip r:embed="rId15"/>
                <a:stretch>
                  <a:fillRect t="-11628" r="-30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8971"/>
              </p:ext>
            </p:extLst>
          </p:nvPr>
        </p:nvGraphicFramePr>
        <p:xfrm>
          <a:off x="5023802" y="2665140"/>
          <a:ext cx="3136970" cy="275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97">
                  <a:extLst>
                    <a:ext uri="{9D8B030D-6E8A-4147-A177-3AD203B41FA5}">
                      <a16:colId xmlns:a16="http://schemas.microsoft.com/office/drawing/2014/main" val="388911033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27741719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577306847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424031022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44440081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312025231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870960288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6096596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1170840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31884909"/>
                    </a:ext>
                  </a:extLst>
                </a:gridCol>
              </a:tblGrid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1791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95267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67386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46480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71465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76602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801086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12856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56886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474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86059" y="4183490"/>
                <a:ext cx="1342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0.26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059" y="4183490"/>
                <a:ext cx="1342839" cy="523220"/>
              </a:xfrm>
              <a:prstGeom prst="rect">
                <a:avLst/>
              </a:prstGeom>
              <a:blipFill>
                <a:blip r:embed="rId1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407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03 -0.0044 L -0.06945 -0.003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/>
      <p:bldP spid="18" grpId="0"/>
      <p:bldP spid="20" grpId="0"/>
      <p:bldP spid="21" grpId="0"/>
      <p:bldP spid="22" grpId="0"/>
      <p:bldP spid="22" grpId="1"/>
      <p:bldP spid="24" grpId="0" animBg="1"/>
      <p:bldP spid="25" grpId="0"/>
      <p:bldP spid="26" grpId="0" animBg="1"/>
      <p:bldP spid="27" grpId="0"/>
      <p:bldP spid="28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81666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66" y="1935580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06094" y="394317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094" y="3943176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Up Arrow 8"/>
          <p:cNvSpPr/>
          <p:nvPr/>
        </p:nvSpPr>
        <p:spPr>
          <a:xfrm rot="16200000" flipH="1">
            <a:off x="2171894" y="2356010"/>
            <a:ext cx="366103" cy="1172586"/>
          </a:xfrm>
          <a:prstGeom prst="rightBracket">
            <a:avLst>
              <a:gd name="adj" fmla="val 160144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43768" y="3059924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50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768" y="3059924"/>
                <a:ext cx="1235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 rot="16200000">
            <a:off x="2201780" y="1241741"/>
            <a:ext cx="306332" cy="1172586"/>
          </a:xfrm>
          <a:prstGeom prst="rightBracket">
            <a:avLst>
              <a:gd name="adj" fmla="val 1913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24658" y="1197220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50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658" y="1197220"/>
                <a:ext cx="951107" cy="523220"/>
              </a:xfrm>
              <a:prstGeom prst="rect">
                <a:avLst/>
              </a:prstGeom>
              <a:blipFill>
                <a:blip r:embed="rId10"/>
                <a:stretch>
                  <a:fillRect t="-10465" r="-448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75420" y="20761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9795" y="20761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6" name="Curved Up Arrow 15"/>
          <p:cNvSpPr/>
          <p:nvPr/>
        </p:nvSpPr>
        <p:spPr>
          <a:xfrm rot="16200000" flipH="1">
            <a:off x="5962976" y="2310410"/>
            <a:ext cx="366103" cy="1172641"/>
          </a:xfrm>
          <a:prstGeom prst="rightBracket">
            <a:avLst>
              <a:gd name="adj" fmla="val 16015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87144" y="3008117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144" y="3008117"/>
                <a:ext cx="1235509" cy="523220"/>
              </a:xfrm>
              <a:prstGeom prst="rect">
                <a:avLst/>
              </a:prstGeom>
              <a:blipFill>
                <a:blip r:embed="rId1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 rot="16200000">
            <a:off x="5992890" y="1196169"/>
            <a:ext cx="306332" cy="1172586"/>
          </a:xfrm>
          <a:prstGeom prst="rightBracket">
            <a:avLst>
              <a:gd name="adj" fmla="val 1913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31339" y="1185172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339" y="1185172"/>
                <a:ext cx="951107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68923" y="192699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923" y="1926990"/>
                <a:ext cx="1106424" cy="7643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163454" y="207939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0.45</a:t>
            </a:r>
          </a:p>
        </p:txBody>
      </p:sp>
      <p:sp>
        <p:nvSpPr>
          <p:cNvPr id="22" name="Curved Up Arrow 21"/>
          <p:cNvSpPr/>
          <p:nvPr/>
        </p:nvSpPr>
        <p:spPr>
          <a:xfrm rot="16200000" flipH="1">
            <a:off x="3754307" y="4323763"/>
            <a:ext cx="366103" cy="1180206"/>
          </a:xfrm>
          <a:prstGeom prst="rightBracket">
            <a:avLst>
              <a:gd name="adj" fmla="val 161185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88866" y="5013765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/>
                  <a:t>2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866" y="5013765"/>
                <a:ext cx="1235509" cy="523220"/>
              </a:xfrm>
              <a:prstGeom prst="rect">
                <a:avLst/>
              </a:prstGeom>
              <a:blipFill>
                <a:blip r:embed="rId1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6200000">
            <a:off x="3780382" y="3222191"/>
            <a:ext cx="306332" cy="1172586"/>
          </a:xfrm>
          <a:prstGeom prst="rightBracket">
            <a:avLst>
              <a:gd name="adj" fmla="val 1913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53078" y="3215282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078" y="3215282"/>
                <a:ext cx="951107" cy="523220"/>
              </a:xfrm>
              <a:prstGeom prst="rect">
                <a:avLst/>
              </a:prstGeom>
              <a:blipFill>
                <a:blip r:embed="rId1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68508" y="394317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08" y="3943176"/>
                <a:ext cx="1106424" cy="76431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039603" y="409837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0.41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9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5" grpId="1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|9.2|5.2|5.5|3.8|4.9|10.8|8.9|14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7|6.5|1.1|1.4|5.9|6.5|1.3|8|1.3|1.3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7|1.6|0.7|2.8|3.5|1.1|2.2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7|12.8|2.3|2.8|2.4|13.4|17.6|1.7|1.4|1.4|2.2|3.4|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.5|7.2|5.2|2.8|9.7|6.7|1.6|2.6|4.8|8|2.4|5.3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9|4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7.1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4.7|3.7|5.7|3.2|1.1|7.8|4.2|1.5|3.6|2.8|7.4|1.1|3.8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12.3|15.9|1.3|4.1|1.3|1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5|2.7|4.1|8.8|1.1|1.4|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dcmitype/"/>
    <ds:schemaRef ds:uri="http://schemas.microsoft.com/office/2006/documentManagement/types"/>
    <ds:schemaRef ds:uri="522d4c35-b548-4432-90ae-af4376e1c4b4"/>
    <ds:schemaRef ds:uri="cee99ee9-287b-4f9a-957c-ba5ae7375c9a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BC910-12CF-473B-9456-88A8B1A5F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443</Words>
  <Application>Microsoft Office PowerPoint</Application>
  <PresentationFormat>On-screen Show (4:3)</PresentationFormat>
  <Paragraphs>229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Have a go at question 4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242</cp:revision>
  <dcterms:created xsi:type="dcterms:W3CDTF">2019-07-05T11:02:13Z</dcterms:created>
  <dcterms:modified xsi:type="dcterms:W3CDTF">2021-01-13T12:33:13Z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